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8" r:id="rId10"/>
    <p:sldId id="257" r:id="rId11"/>
    <p:sldId id="258" r:id="rId12"/>
    <p:sldId id="266" r:id="rId13"/>
    <p:sldId id="274" r:id="rId14"/>
    <p:sldId id="267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A90A5A-2E08-85F6-7496-49CB9770EEED}" v="12" dt="2025-10-08T10:00:16.411"/>
    <p1510:client id="{AF623CBC-9E4C-5D5A-DDCC-48EBA32092DE}" v="32" dt="2025-10-08T09:01:47.362"/>
    <p1510:client id="{BA300D12-9426-D08C-AFEF-35AF0AC6A49C}" v="24" dt="2025-10-09T12:05:24.703"/>
    <p1510:client id="{DCD4DAA4-BEDD-E200-8956-735D6A65A7DF}" v="217" dt="2025-10-08T08:55:26.6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ruházat, személy, Szárazföldi jármű, jármű látható&#10;&#10;Lehet, hogy az AI által létrehozott tartalom helytelen.">
            <a:extLst>
              <a:ext uri="{FF2B5EF4-FFF2-40B4-BE49-F238E27FC236}">
                <a16:creationId xmlns:a16="http://schemas.microsoft.com/office/drawing/2014/main" id="{F16930B5-013F-F52C-352A-78FCC90A42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339" b="27411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hu-HU" sz="5200">
                <a:solidFill>
                  <a:srgbClr val="FFFFFF"/>
                </a:solidFill>
              </a:rPr>
              <a:t>Szolgáltatások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endParaRPr lang="hu-HU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Tartalom helye 3" descr="A képen szöveg, számítógép, computer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A54AE7C2-3E1D-2854-8448-5D624E66E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616" b="14130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14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Tartalom helye 3" descr="A képen szöveg, képernyőkép, berendezés, tervezés látható&#10;&#10;Lehet, hogy az AI által létrehozott tartalom helytelen.">
            <a:extLst>
              <a:ext uri="{FF2B5EF4-FFF2-40B4-BE49-F238E27FC236}">
                <a16:creationId xmlns:a16="http://schemas.microsoft.com/office/drawing/2014/main" id="{6BA2BAC1-BE1C-B41D-4A2D-2B82957263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780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3AFB75A-F34B-069C-12CE-6885543E2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kliens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(pl. laptop, router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vagy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okosóra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lekérdezi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az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aktuális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időt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egy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NTP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szervertől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„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Mennyi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az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idő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?”</a:t>
            </a:r>
            <a:endParaRPr lang="hu-HU">
              <a:ea typeface="+mj-ea"/>
              <a:cs typeface="+mj-cs"/>
            </a:endParaRPr>
          </a:p>
          <a:p>
            <a:pPr marL="571500" indent="-571500">
              <a:buFont typeface="Arial"/>
              <a:buChar char="•"/>
            </a:pP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Az NTP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szerver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válaszol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pontos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idővel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amelyet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kliens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beállít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saját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óráján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4100" kern="12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9399BEE-4E63-A85C-657D-FE90B84FA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 történik, amikor egy eszköz szinkronizálja az idejét?</a:t>
            </a:r>
          </a:p>
        </p:txBody>
      </p:sp>
    </p:spTree>
    <p:extLst>
      <p:ext uri="{BB962C8B-B14F-4D97-AF65-F5344CB8AC3E}">
        <p14:creationId xmlns:p14="http://schemas.microsoft.com/office/powerpoint/2010/main" val="4241352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4B37E5E-287E-0F71-BB38-9DAC9984E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endParaRPr lang="hu-HU" sz="400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11AD947-8390-50F2-3136-010DBBA33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  <p:pic>
        <p:nvPicPr>
          <p:cNvPr id="4" name="Tartalom helye 3" descr="A képen szöveg, Betűtípus, képernyőkép, kör látható&#10;&#10;Lehet, hogy az AI által létrehozott tartalom helytelen.">
            <a:extLst>
              <a:ext uri="{FF2B5EF4-FFF2-40B4-BE49-F238E27FC236}">
                <a16:creationId xmlns:a16="http://schemas.microsoft.com/office/drawing/2014/main" id="{F4C1A159-CCE2-2AC3-2723-307F70C6CD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925" b="19065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326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00B2E54-8CF3-3E16-A21E-2B6AB5373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NetBIOS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névfeloldás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automatizált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központi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módja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r>
              <a:rPr lang="en-US" sz="3400" dirty="0">
                <a:solidFill>
                  <a:srgbClr val="FFFFFF"/>
                </a:solidFill>
              </a:rPr>
              <a:t> 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Főként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Windows-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alapú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hálózatokban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használták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különösen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Windows 2000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előtti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rendszerek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esetén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hu-HU" kern="1200">
              <a:solidFill>
                <a:srgbClr val="000000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WINS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szerver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egy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Jet-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alapú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adatbázist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használ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amelyben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tárolja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gépnevek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és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IP-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címek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leképezését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400" kern="1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5D15E92-865E-1A55-3D35-CF0A182ED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 az a WINS?</a:t>
            </a:r>
          </a:p>
        </p:txBody>
      </p:sp>
    </p:spTree>
    <p:extLst>
      <p:ext uri="{BB962C8B-B14F-4D97-AF65-F5344CB8AC3E}">
        <p14:creationId xmlns:p14="http://schemas.microsoft.com/office/powerpoint/2010/main" val="3419831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0850C7C-5505-4093-898C-0FB2EB5C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kliens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regisztrálja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saját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NetBIOS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nevét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WINS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szerveren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hu-HU" dirty="0">
              <a:ea typeface="+mj-ea"/>
              <a:cs typeface="+mj-cs"/>
            </a:endParaRPr>
          </a:p>
          <a:p>
            <a:pPr marL="457200" indent="-457200">
              <a:buFont typeface="Arial"/>
              <a:buChar char="•"/>
            </a:pP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egy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másik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eszköz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kommunikálni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szeretne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vele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a WINS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szerver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megmondja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melyik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IP-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tartozik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névhez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000" kern="1200" dirty="0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címek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dinamikusan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frissülnek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így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mindig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az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aktuális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IP-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kerül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lekérdezésre</a:t>
            </a:r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000" kern="1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56F8D68-6F80-8EED-4210-C03DD44DA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Hogy működik a WINS?</a:t>
            </a:r>
          </a:p>
        </p:txBody>
      </p:sp>
    </p:spTree>
    <p:extLst>
      <p:ext uri="{BB962C8B-B14F-4D97-AF65-F5344CB8AC3E}">
        <p14:creationId xmlns:p14="http://schemas.microsoft.com/office/powerpoint/2010/main" val="112668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A6B7A9F-A189-F63A-CFC6-2DDE3720C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  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Elkerülte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broadcast-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alapú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névfeloldást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ami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terhelte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hálózatot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hu-HU" dirty="0"/>
          </a:p>
          <a:p>
            <a:pPr marL="457200" indent="-457200">
              <a:buFont typeface="Arial"/>
              <a:buChar char="•"/>
            </a:pP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  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Támogatta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mobil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eszközöket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amelyek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IP-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címe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gyakran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változott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2600" kern="1200" dirty="0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  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Lehetővé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tette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hogy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NetBIOS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nevek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egyediek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legyenek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hálózaton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belül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2600" kern="1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7E5707B-6EB7-8D61-3033-4E0FDDD99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Miért volt hasznos a wINS?</a:t>
            </a:r>
          </a:p>
        </p:txBody>
      </p:sp>
    </p:spTree>
    <p:extLst>
      <p:ext uri="{BB962C8B-B14F-4D97-AF65-F5344CB8AC3E}">
        <p14:creationId xmlns:p14="http://schemas.microsoft.com/office/powerpoint/2010/main" val="3968229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22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24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26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28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30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32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7511CE9-EE48-AC14-7E6C-0AF61FE1C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14350" indent="-514350">
              <a:buAutoNum type="arabicPeriod"/>
            </a:pP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DNS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sokkal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rugalmasabb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hierarchikus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és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integrálható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az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Active Directory-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hu-HU">
              <a:ea typeface="+mj-ea"/>
              <a:cs typeface="+mj-cs"/>
            </a:endParaRPr>
          </a:p>
          <a:p>
            <a:pPr marL="514350" indent="-514350">
              <a:buAutoNum type="arabicPeriod"/>
            </a:pP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modern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rendszerek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már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nem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használnak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NetBIOS-t,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így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WINS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szerepe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elhalványult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400" kern="1200">
              <a:solidFill>
                <a:srgbClr val="FFFFFF"/>
              </a:solidFill>
              <a:latin typeface="+mj-lt"/>
            </a:endParaRPr>
          </a:p>
          <a:p>
            <a:pPr marL="514350" indent="-514350">
              <a:buAutoNum type="arabicPeriod"/>
            </a:pP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Microsoft is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javasolja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WINS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leszerelését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ha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már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DNS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elérhető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400" kern="12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013240C-2F76-BB6E-19CD-E7A5D5F6B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Miért szorúlt háttérbe a WINS?</a:t>
            </a:r>
          </a:p>
        </p:txBody>
      </p:sp>
    </p:spTree>
    <p:extLst>
      <p:ext uri="{BB962C8B-B14F-4D97-AF65-F5344CB8AC3E}">
        <p14:creationId xmlns:p14="http://schemas.microsoft.com/office/powerpoint/2010/main" val="2046812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8656EA2-59EA-4D14-20C0-5C9F882F6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endParaRPr lang="hu-HU" sz="4000">
              <a:solidFill>
                <a:srgbClr val="FFFFFF"/>
              </a:solidFill>
            </a:endParaRPr>
          </a:p>
        </p:txBody>
      </p:sp>
      <p:graphicFrame>
        <p:nvGraphicFramePr>
          <p:cNvPr id="5" name="Tartalom helye 4">
            <a:extLst>
              <a:ext uri="{FF2B5EF4-FFF2-40B4-BE49-F238E27FC236}">
                <a16:creationId xmlns:a16="http://schemas.microsoft.com/office/drawing/2014/main" id="{71AB9996-7D1D-7731-DA7A-42A3731B86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4056" y="2754958"/>
          <a:ext cx="10927830" cy="341145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644733">
                  <a:extLst>
                    <a:ext uri="{9D8B030D-6E8A-4147-A177-3AD203B41FA5}">
                      <a16:colId xmlns:a16="http://schemas.microsoft.com/office/drawing/2014/main" val="2691791803"/>
                    </a:ext>
                  </a:extLst>
                </a:gridCol>
                <a:gridCol w="4518444">
                  <a:extLst>
                    <a:ext uri="{9D8B030D-6E8A-4147-A177-3AD203B41FA5}">
                      <a16:colId xmlns:a16="http://schemas.microsoft.com/office/drawing/2014/main" val="1370292045"/>
                    </a:ext>
                  </a:extLst>
                </a:gridCol>
                <a:gridCol w="3764653">
                  <a:extLst>
                    <a:ext uri="{9D8B030D-6E8A-4147-A177-3AD203B41FA5}">
                      <a16:colId xmlns:a16="http://schemas.microsoft.com/office/drawing/2014/main" val="1631190320"/>
                    </a:ext>
                  </a:extLst>
                </a:gridCol>
              </a:tblGrid>
              <a:tr h="6822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Szolgáltatás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Funkció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Modern alternatíva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2210233"/>
                  </a:ext>
                </a:extLst>
              </a:tr>
              <a:tr h="6822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WINS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NetBIOS név → IP-cím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DNS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5505370"/>
                  </a:ext>
                </a:extLst>
              </a:tr>
              <a:tr h="6822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DNS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Domain név → IP-cím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DNS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8964706"/>
                  </a:ext>
                </a:extLst>
              </a:tr>
              <a:tr h="6822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DHCP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IP-cím kiosztás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DHCP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8472770"/>
                  </a:ext>
                </a:extLst>
              </a:tr>
              <a:tr h="6822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NTP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Időszinkronizálás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NTP</a:t>
                      </a:r>
                    </a:p>
                  </a:txBody>
                  <a:tcPr marL="155066" marR="155066" marT="77533" marB="77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0153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8836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60ACCB0-59C0-36D9-6804-0BD80B15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Köszönöm a figyelmet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C7BB899-A74A-27AA-8186-999CC2D71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97048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841FE7E-5F4C-AC40-4D05-B090EF337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Alapvető szolgáltatások</a:t>
            </a:r>
          </a:p>
        </p:txBody>
      </p:sp>
      <p:pic>
        <p:nvPicPr>
          <p:cNvPr id="4" name="Tartalom helye 3" descr="A képen szöveg, képernyőkép, óra, Betűtípus látható&#10;&#10;Lehet, hogy az AI által létrehozott tartalom helytelen.">
            <a:extLst>
              <a:ext uri="{FF2B5EF4-FFF2-40B4-BE49-F238E27FC236}">
                <a16:creationId xmlns:a16="http://schemas.microsoft.com/office/drawing/2014/main" id="{D62522B6-AE69-AEA4-7D14-006B29628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164777"/>
            <a:ext cx="6780700" cy="4526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762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E985BD7-0478-E90D-31CE-BECBA3092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SMB/CIFS (Windows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hálózatokon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):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Fájlok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és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nyomtatók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megosztása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hu-HU">
              <a:ea typeface="+mj-ea"/>
              <a:cs typeface="+mj-cs"/>
            </a:endParaRPr>
          </a:p>
          <a:p>
            <a:pPr marL="571500" indent="-571500">
              <a:buFont typeface="Arial"/>
              <a:buChar char="•"/>
            </a:pP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NFS (Network File System): Unix/Linux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rendszerek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közötti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fájlmegosztás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4100" kern="1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3F9954C-97C6-562C-A29F-B93A64745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Fájl- és nyomtatómegosztás</a:t>
            </a:r>
          </a:p>
        </p:txBody>
      </p:sp>
    </p:spTree>
    <p:extLst>
      <p:ext uri="{BB962C8B-B14F-4D97-AF65-F5344CB8AC3E}">
        <p14:creationId xmlns:p14="http://schemas.microsoft.com/office/powerpoint/2010/main" val="545597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949F54F-6CEE-F7A5-BBA4-20E052E97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Email (SMTP, IMAP, POP3):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Elektronikus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levelezés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küldése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és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fogadása</a:t>
            </a:r>
            <a:br>
              <a:rPr lang="en-US" sz="4100" dirty="0">
                <a:solidFill>
                  <a:srgbClr val="FFFFFF"/>
                </a:solidFill>
              </a:rPr>
            </a:br>
            <a:br>
              <a:rPr lang="en-US" sz="4100" dirty="0"/>
            </a:b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VoIP (Voice over IP):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Hangátvitel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interneten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keresztül</a:t>
            </a: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(pl. Skype, SIP).</a:t>
            </a:r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77AA870-EEE4-7FC0-2C4C-B2C4E12BB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Kommunikációs szolgáltatások</a:t>
            </a:r>
          </a:p>
        </p:txBody>
      </p:sp>
    </p:spTree>
    <p:extLst>
      <p:ext uri="{BB962C8B-B14F-4D97-AF65-F5344CB8AC3E}">
        <p14:creationId xmlns:p14="http://schemas.microsoft.com/office/powerpoint/2010/main" val="3691162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16CBC64-B6B2-D552-4242-682EF90A5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VPN (Virtual Private Network):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Titkosított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kapcsolatot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biztosít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távoli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hálózatokhoz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hu-HU">
              <a:ea typeface="+mj-ea"/>
              <a:cs typeface="+mj-cs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RADIUS/TACACS+: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Hitelesítési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és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jogosultságkezelési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protokollok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400" kern="1200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Firewall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szolgáltatások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Hálózati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forgalom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szűrése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és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védelme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400" kern="12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9023D2B-C0FD-7216-0970-4FDF0E203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Biztonsági szolgáltatások</a:t>
            </a:r>
          </a:p>
        </p:txBody>
      </p:sp>
    </p:spTree>
    <p:extLst>
      <p:ext uri="{BB962C8B-B14F-4D97-AF65-F5344CB8AC3E}">
        <p14:creationId xmlns:p14="http://schemas.microsoft.com/office/powerpoint/2010/main" val="3397549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B53605F-4F2E-F4C0-01F2-FFF06F5C6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571500" indent="-571500">
              <a:buFont typeface="Arial"/>
              <a:buChar char="•"/>
            </a:pP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SNMP (Simple Network Management Protocol):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Hálózati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eszközök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monitorozása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és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menedzselése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hu-HU">
              <a:ea typeface="+mj-ea"/>
              <a:cs typeface="+mj-cs"/>
            </a:endParaRPr>
          </a:p>
          <a:p>
            <a:pPr marL="571500" indent="-571500">
              <a:buFont typeface="Arial"/>
              <a:buChar char="•"/>
            </a:pPr>
            <a:endParaRPr lang="en-US" sz="4100" kern="1200">
              <a:solidFill>
                <a:srgbClr val="FFFFFF"/>
              </a:solidFill>
              <a:latin typeface="+mj-lt"/>
            </a:endParaRPr>
          </a:p>
          <a:p>
            <a:pPr marL="571500" indent="-571500">
              <a:buFont typeface="Arial"/>
              <a:buChar char="•"/>
            </a:pP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Syslog: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Központi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naplózás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és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eseménygyűjtés</a:t>
            </a: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4100" kern="12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748F00C-9742-BD98-23C0-29D8B7EF4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Adminisztratív és felügyeleti szolgáltatások</a:t>
            </a:r>
          </a:p>
        </p:txBody>
      </p:sp>
    </p:spTree>
    <p:extLst>
      <p:ext uri="{BB962C8B-B14F-4D97-AF65-F5344CB8AC3E}">
        <p14:creationId xmlns:p14="http://schemas.microsoft.com/office/powerpoint/2010/main" val="2291305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169BB93-7092-0C2F-C0F1-C3C93911C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hu-HU" sz="4000">
                <a:solidFill>
                  <a:srgbClr val="FFFFFF"/>
                </a:solidFill>
              </a:rPr>
              <a:t>Beágyazott vagy Brand Server</a:t>
            </a:r>
          </a:p>
        </p:txBody>
      </p:sp>
      <p:graphicFrame>
        <p:nvGraphicFramePr>
          <p:cNvPr id="5" name="Tartalom helye 4">
            <a:extLst>
              <a:ext uri="{FF2B5EF4-FFF2-40B4-BE49-F238E27FC236}">
                <a16:creationId xmlns:a16="http://schemas.microsoft.com/office/drawing/2014/main" id="{91366389-715B-BE56-74B5-79CEAFD764F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94901" y="2112579"/>
          <a:ext cx="10226139" cy="419280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348323">
                  <a:extLst>
                    <a:ext uri="{9D8B030D-6E8A-4147-A177-3AD203B41FA5}">
                      <a16:colId xmlns:a16="http://schemas.microsoft.com/office/drawing/2014/main" val="3954816169"/>
                    </a:ext>
                  </a:extLst>
                </a:gridCol>
                <a:gridCol w="3877816">
                  <a:extLst>
                    <a:ext uri="{9D8B030D-6E8A-4147-A177-3AD203B41FA5}">
                      <a16:colId xmlns:a16="http://schemas.microsoft.com/office/drawing/2014/main" val="2350257181"/>
                    </a:ext>
                  </a:extLst>
                </a:gridCol>
              </a:tblGrid>
              <a:tr h="6988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Feladat típusa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Ajánlott megoldás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2228342"/>
                  </a:ext>
                </a:extLst>
              </a:tr>
              <a:tr h="6988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Egyszerű DHCP vagy DNS relay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Beágyazott eszköz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8037348"/>
                  </a:ext>
                </a:extLst>
              </a:tr>
              <a:tr h="6988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IoT szenzor adatküldés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Beágyazott eszköz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030841"/>
                  </a:ext>
                </a:extLst>
              </a:tr>
              <a:tr h="6988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Webszerver, VPN, monitoring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Telepített szerver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0445540"/>
                  </a:ext>
                </a:extLst>
              </a:tr>
              <a:tr h="6988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Több szolgáltatás egy helyen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Telepített szerver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5307896"/>
                  </a:ext>
                </a:extLst>
              </a:tr>
              <a:tr h="6988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Energiahatékony edge megoldás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u-HU" sz="3100"/>
                        <a:t>Beágyazott eszköz</a:t>
                      </a:r>
                    </a:p>
                  </a:txBody>
                  <a:tcPr marL="158818" marR="158818" marT="79409" marB="7940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391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7558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Tartalom helye 3" descr="A képen szöveg, képernyőkép, Betűtípus, kör látható&#10;&#10;Lehet, hogy az AI által létrehozott tartalom helytelen.">
            <a:extLst>
              <a:ext uri="{FF2B5EF4-FFF2-40B4-BE49-F238E27FC236}">
                <a16:creationId xmlns:a16="http://schemas.microsoft.com/office/drawing/2014/main" id="{4ED7A0C7-1AE0-9733-3A4F-16F72F7FC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718" b="11028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76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351036F-2FDB-5D75-1641-F750C56C2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hu-HU" sz="4000"/>
              <a:t>DHCP működése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F8E0036-9535-6401-0759-D854BB6FD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  <p:pic>
        <p:nvPicPr>
          <p:cNvPr id="4" name="Tartalom helye 3" descr="A képen szöveg, képernyőkép, Betűtípus, tervezés látható&#10;&#10;Lehet, hogy az AI által létrehozott tartalom helytelen.">
            <a:extLst>
              <a:ext uri="{FF2B5EF4-FFF2-40B4-BE49-F238E27FC236}">
                <a16:creationId xmlns:a16="http://schemas.microsoft.com/office/drawing/2014/main" id="{27C52A06-6179-747C-4F19-E81CE6B93A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049" b="10941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103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Szélesvásznú</PresentationFormat>
  <Slides>19</Slides>
  <Notes>0</Notes>
  <HiddenSlides>0</HiddenSlide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19</vt:i4>
      </vt:variant>
    </vt:vector>
  </HeadingPairs>
  <TitlesOfParts>
    <vt:vector size="20" baseType="lpstr">
      <vt:lpstr>Office-téma</vt:lpstr>
      <vt:lpstr>Szolgáltatások</vt:lpstr>
      <vt:lpstr>Alapvető szolgáltatások</vt:lpstr>
      <vt:lpstr>SMB/CIFS (Windows hálózatokon): Fájlok és nyomtatók megosztása. NFS (Network File System): Unix/Linux rendszerek közötti fájlmegosztás.</vt:lpstr>
      <vt:lpstr>Email (SMTP, IMAP, POP3): Elektronikus levelezés küldése és fogadása  VoIP (Voice over IP): Hangátvitel interneten keresztül (pl. Skype, SIP).</vt:lpstr>
      <vt:lpstr>VPN (Virtual Private Network): Titkosított kapcsolatot biztosít távoli hálózatokhoz. RADIUS/TACACS+: Hitelesítési és jogosultságkezelési protokollok. Firewall szolgáltatások: Hálózati forgalom szűrése és védelme.</vt:lpstr>
      <vt:lpstr>SNMP (Simple Network Management Protocol): Hálózati eszközök monitorozása és menedzselése.  Syslog: Központi naplózás és eseménygyűjtés.</vt:lpstr>
      <vt:lpstr>Beágyazott vagy Brand Server</vt:lpstr>
      <vt:lpstr>PowerPoint-bemutató</vt:lpstr>
      <vt:lpstr>DHCP működése</vt:lpstr>
      <vt:lpstr>PowerPoint-bemutató</vt:lpstr>
      <vt:lpstr>PowerPoint-bemutató</vt:lpstr>
      <vt:lpstr>A kliens (pl. laptop, router vagy okosóra) lekérdezi az aktuális időt egy NTP szervertől: „Mennyi az idő?” Az NTP szerver válaszol a pontos idővel, amelyet a kliens beállít saját óráján.</vt:lpstr>
      <vt:lpstr>PowerPoint-bemutató</vt:lpstr>
      <vt:lpstr>A NetBIOS névfeloldás automatizált, központi módja. Főként Windows-alapú hálózatokban használták, különösen a Windows 2000 előtti rendszerek esetén. A WINS szerver egy Jet-alapú adatbázist használ, amelyben tárolja a gépnevek és IP-címek leképezését.</vt:lpstr>
      <vt:lpstr>A kliens regisztrálja a saját NetBIOS nevét a WINS szerveren. Ha egy másik eszköz kommunikálni szeretne vele, a WINS szerver megmondja, melyik IP-cím tartozik a névhez. A címek dinamikusan frissülnek, így mindig az aktuális IP-cím kerül lekérdezésre.</vt:lpstr>
      <vt:lpstr>    Elkerülte a broadcast-alapú névfeloldást, ami terhelte a hálózatot.     Támogatta a mobil eszközöket, amelyek IP-címe gyakran változott.     Lehetővé tette, hogy a NetBIOS nevek egyediek legyenek a hálózaton belül.</vt:lpstr>
      <vt:lpstr>A DNS sokkal rugalmasabb, hierarchikus, és integrálható az Active Directory-ba. A modern rendszerek már nem használnak NetBIOS-t, így a WINS szerepe elhalványult. A Microsoft is javasolja a WINS leszerelését, ha már DNS elérhető.</vt:lpstr>
      <vt:lpstr>PowerPoint-bemutató</vt:lpstr>
      <vt:lpstr>Köszönöm a figyelmet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23</cp:revision>
  <dcterms:created xsi:type="dcterms:W3CDTF">2012-08-15T22:11:07Z</dcterms:created>
  <dcterms:modified xsi:type="dcterms:W3CDTF">2025-11-01T05:09:11Z</dcterms:modified>
</cp:coreProperties>
</file>

<file path=docProps/thumbnail.jpeg>
</file>